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57" r:id="rId5"/>
    <p:sldId id="2523" r:id="rId6"/>
    <p:sldId id="2529" r:id="rId7"/>
    <p:sldId id="2530" r:id="rId8"/>
    <p:sldId id="2531" r:id="rId9"/>
    <p:sldId id="2532" r:id="rId10"/>
    <p:sldId id="2533" r:id="rId11"/>
    <p:sldId id="2534" r:id="rId12"/>
    <p:sldId id="2524" r:id="rId13"/>
    <p:sldId id="353" r:id="rId14"/>
    <p:sldId id="2535" r:id="rId15"/>
    <p:sldId id="2536" r:id="rId16"/>
    <p:sldId id="2537" r:id="rId17"/>
    <p:sldId id="253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/>
    <p:restoredTop sz="94717"/>
  </p:normalViewPr>
  <p:slideViewPr>
    <p:cSldViewPr snapToGrid="0">
      <p:cViewPr varScale="1">
        <p:scale>
          <a:sx n="130" d="100"/>
          <a:sy n="130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EF02-A7EF-11D1-B0CF-0B5B1956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B545B-22EC-51E9-4513-6A5DE576D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AC25B-D7EB-287C-8C19-7512F0108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CFFAF-795F-BF42-02F5-6AABDE85D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7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DF06-3733-71A8-9E50-2F11AAAC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8F05C-FAEC-1243-534A-521678FB5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C981F-EF2C-B35B-8CFE-580AB874E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6FD8C-A0F7-1160-D08E-A09AAEC51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71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1E29-4446-7238-8814-A68B98E1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F4CC-6236-4661-DCB2-2B7995988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1B01B-2F77-AB65-89D2-ACAA8468D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43F92-01E6-834D-E094-C85A9E2AE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35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1D44-9870-0FF2-FC1E-5070A29C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7ACBD-2874-F2AA-49EF-0C5E20710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3ADFC-FED8-0AA6-69B6-C5C5412B8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26B1C-529A-EE6C-597E-36F1A972E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58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D96D0-7016-3A29-D1B0-B50C51E01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29C2A-ABC3-CF9F-DBF9-25DA9D2B5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1D4BB-AEE3-188E-9320-8D54931EA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0DCE-15E4-0B8F-8D82-E15BCC782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13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2B4E8-828C-1235-EF7A-310AC34C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88E23-F835-EB04-6AE5-E76C97426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920B2-A433-7F0E-4AAE-8B1057D16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EB18B-B2C6-6A8C-6ABE-043197B05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45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October 22,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October 22,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(Table of Contents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3" y="287716"/>
            <a:ext cx="1115625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FDB4-30BC-BE47-8719-6D5C0F9618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1" y="1828800"/>
            <a:ext cx="11156950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Icon&#10;&#10;Description automatically generated with medium confidence">
            <a:extLst>
              <a:ext uri="{FF2B5EF4-FFF2-40B4-BE49-F238E27FC236}">
                <a16:creationId xmlns:a16="http://schemas.microsoft.com/office/drawing/2014/main" id="{CF7BE08D-926C-C5BD-77AE-758308F59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9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October 22,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October 22,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3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valuessurvey.org/WVSContents.jsp?CMSID=Finding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7" y="1822396"/>
            <a:ext cx="5461263" cy="1754326"/>
          </a:xfrm>
        </p:spPr>
        <p:txBody>
          <a:bodyPr anchor="t" anchorCtr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Statistics &amp; visualization day 2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October 24,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6B21B-2428-5AE2-85B7-71BE242B019C}"/>
              </a:ext>
            </a:extLst>
          </p:cNvPr>
          <p:cNvSpPr txBox="1"/>
          <p:nvPr/>
        </p:nvSpPr>
        <p:spPr>
          <a:xfrm>
            <a:off x="654743" y="1074509"/>
            <a:ext cx="65228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Methods: </a:t>
            </a:r>
            <a:r>
              <a:rPr lang="en-US" sz="20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 techniques used to analyze data with multiple variables or measurements.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Dimension Reduction: </a:t>
            </a:r>
            <a:r>
              <a:rPr lang="en-US" sz="20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Simplify complex datasets by reducing the number of variables or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Factor Analysis (MFA): </a:t>
            </a:r>
            <a:r>
              <a:rPr lang="en-US" sz="20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Dimension reduction methods that can handle numerical, categorical, or ordinal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(PCA):</a:t>
            </a:r>
            <a:r>
              <a:rPr lang="en-US" sz="20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Dimension reduction method that applies to numerical variables, assumes linear relationships, and gaussian distributions. New dimension are called principal components</a:t>
            </a:r>
          </a:p>
        </p:txBody>
      </p:sp>
      <p:pic>
        <p:nvPicPr>
          <p:cNvPr id="5" name="Picture 4" descr="A map of different languages&#10;&#10;Description automatically generated">
            <a:extLst>
              <a:ext uri="{FF2B5EF4-FFF2-40B4-BE49-F238E27FC236}">
                <a16:creationId xmlns:a16="http://schemas.microsoft.com/office/drawing/2014/main" id="{A94CF0E0-6C0B-C93D-9FA5-3F123B1E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59" y="1734326"/>
            <a:ext cx="4597905" cy="3389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B9E6E4-F906-29FC-6F81-0E9B83CEAEEA}"/>
              </a:ext>
            </a:extLst>
          </p:cNvPr>
          <p:cNvSpPr txBox="1"/>
          <p:nvPr/>
        </p:nvSpPr>
        <p:spPr>
          <a:xfrm>
            <a:off x="7594095" y="6581001"/>
            <a:ext cx="4597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https://www.worldvaluessurvey.org/WVSContents.jsp?CMSID=Findings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42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A325F-9014-F540-9465-8BF0CD0A6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E89C-F5BE-A997-9205-5D00F13C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F23EF-3E7B-4F53-AB71-B23AC171794F}"/>
              </a:ext>
            </a:extLst>
          </p:cNvPr>
          <p:cNvSpPr txBox="1"/>
          <p:nvPr/>
        </p:nvSpPr>
        <p:spPr>
          <a:xfrm>
            <a:off x="654743" y="1074509"/>
            <a:ext cx="61393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Eigenvalues: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of the overall variation in the data is explained by each principal component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Coordinates: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each individual data point is positioned on the principal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Cosine squared (cos2):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well each variable is represented by the principal components. It ranges from 0 to 1, with 1 meaning meaning well represented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Contributions: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each variable contributes to the formation of each principal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Rotation: Changes the dimensions in multidimensional space to ease interpretation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Varimax and </a:t>
            </a:r>
            <a:r>
              <a:rPr lang="en-US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quartimax</a:t>
            </a: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orthogonal methods that simplify columns and rows, respectively.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Oblimin</a:t>
            </a:r>
            <a:r>
              <a:rPr lang="en-US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(oblique rotation)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non-orthogonal and simplifies rows and columns</a:t>
            </a:r>
          </a:p>
        </p:txBody>
      </p:sp>
      <p:pic>
        <p:nvPicPr>
          <p:cNvPr id="6" name="Picture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A7E0EA6-0199-040C-C337-749E7DB5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35" y="1559085"/>
            <a:ext cx="5397910" cy="41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3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2A4B-7659-9C70-204F-1F6DEBAB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FD79-CC96-C68B-5016-E77FFB94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61DD2-3CA1-C6FC-5D9C-7163DF6A0483}"/>
              </a:ext>
            </a:extLst>
          </p:cNvPr>
          <p:cNvSpPr txBox="1"/>
          <p:nvPr/>
        </p:nvSpPr>
        <p:spPr>
          <a:xfrm>
            <a:off x="654743" y="1074509"/>
            <a:ext cx="165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Biplots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1CA8B5A4-A4DA-D537-DC7D-DC92E619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3" y="1525493"/>
            <a:ext cx="5136457" cy="5343187"/>
          </a:xfrm>
          <a:prstGeom prst="rect">
            <a:avLst/>
          </a:prstGeom>
        </p:spPr>
      </p:pic>
      <p:pic>
        <p:nvPicPr>
          <p:cNvPr id="10" name="Picture 9" descr="A graph with a diagram of the same type of graph&#10;&#10;Description automatically generated with medium confidence">
            <a:extLst>
              <a:ext uri="{FF2B5EF4-FFF2-40B4-BE49-F238E27FC236}">
                <a16:creationId xmlns:a16="http://schemas.microsoft.com/office/drawing/2014/main" id="{88818235-B087-032A-1EDE-F1F02BCA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6174"/>
            <a:ext cx="5890330" cy="53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2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F6C54-D750-B40C-5AEA-77FCE1C8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00CA-A903-3DE4-37F4-CA687068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8BE87-22C3-E02C-62B2-A021BEF71EEE}"/>
              </a:ext>
            </a:extLst>
          </p:cNvPr>
          <p:cNvSpPr txBox="1"/>
          <p:nvPr/>
        </p:nvSpPr>
        <p:spPr>
          <a:xfrm>
            <a:off x="654742" y="1074509"/>
            <a:ext cx="466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plots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91ECA91A-0382-C3F7-D2F3-C4FE8B55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5" y="1701918"/>
            <a:ext cx="6291322" cy="4575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11406-382A-FFD2-AD46-A482E01C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17" y="1648986"/>
            <a:ext cx="5521166" cy="46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54BC8-8711-06A6-98D6-423CAB82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903A-3FA6-65E9-AB52-9826D0ED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D8779-3CFA-A15D-0495-90C2F8482913}"/>
              </a:ext>
            </a:extLst>
          </p:cNvPr>
          <p:cNvSpPr txBox="1"/>
          <p:nvPr/>
        </p:nvSpPr>
        <p:spPr>
          <a:xfrm>
            <a:off x="654742" y="1074509"/>
            <a:ext cx="466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plots</a:t>
            </a:r>
            <a:endParaRPr lang="en-US" sz="2400" spc="1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graph with blue bars and red dotted line&#10;&#10;Description automatically generated">
            <a:extLst>
              <a:ext uri="{FF2B5EF4-FFF2-40B4-BE49-F238E27FC236}">
                <a16:creationId xmlns:a16="http://schemas.microsoft.com/office/drawing/2014/main" id="{FD7D9306-686B-86AB-17D8-38445A18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780663"/>
            <a:ext cx="5956300" cy="4279900"/>
          </a:xfrm>
          <a:prstGeom prst="rect">
            <a:avLst/>
          </a:prstGeom>
        </p:spPr>
      </p:pic>
      <p:pic>
        <p:nvPicPr>
          <p:cNvPr id="9" name="Picture 8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0E51E14B-69DE-EF9D-1E6C-679DDDE94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5341"/>
            <a:ext cx="5956300" cy="49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5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422-65AA-59B8-086E-56A3839E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EE5D-1C7C-4F4D-391D-E97EEEC1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Generalized linear model</a:t>
            </a:r>
          </a:p>
        </p:txBody>
      </p:sp>
    </p:spTree>
    <p:extLst>
      <p:ext uri="{BB962C8B-B14F-4D97-AF65-F5344CB8AC3E}">
        <p14:creationId xmlns:p14="http://schemas.microsoft.com/office/powerpoint/2010/main" val="150829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84A5-EAC3-565A-805E-72C3700B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EE85F0F-CDFB-1BB9-3EF2-17CE4E41E8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Generalized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7C46A-B599-0D44-8DBF-3CF0B9271D41}"/>
              </a:ext>
            </a:extLst>
          </p:cNvPr>
          <p:cNvSpPr txBox="1"/>
          <p:nvPr/>
        </p:nvSpPr>
        <p:spPr>
          <a:xfrm>
            <a:off x="502388" y="908410"/>
            <a:ext cx="1102101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__Inter_36bd41"/>
              </a:rPr>
              <a:t>A generalized linear model (GLM) is a statistical model that allows you to analyze the relationship between a response variable and one or more explanatory variables. It is a more flexible version of the traditional linear regression model, as it can handle different types of response variables, such as binary, count, or skewed data, not just continuous variables.</a:t>
            </a:r>
          </a:p>
          <a:p>
            <a:pPr algn="l"/>
            <a:endParaRPr lang="en-US" sz="2000" dirty="0">
              <a:latin typeface="__Inter_36bd41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Inter_36bd41"/>
              </a:rPr>
              <a:t>gaussian: </a:t>
            </a:r>
            <a:r>
              <a:rPr lang="en-US" sz="2000" b="0" i="0" dirty="0">
                <a:effectLst/>
                <a:latin typeface="__Inter_36bd41"/>
              </a:rPr>
              <a:t>Assumes the response variable follows a normal (Gaussian) distribution. The default link function is the identity link (same as </a:t>
            </a:r>
            <a:r>
              <a:rPr lang="en-US" sz="2000" b="0" i="0" dirty="0" err="1">
                <a:effectLst/>
                <a:latin typeface="__Inter_36bd41"/>
              </a:rPr>
              <a:t>lm</a:t>
            </a:r>
            <a:r>
              <a:rPr lang="en-US" sz="2000" dirty="0">
                <a:latin typeface="__Inter_36bd41"/>
              </a:rPr>
              <a:t>)</a:t>
            </a:r>
            <a:endParaRPr lang="en-US" sz="2000" b="0" i="0" dirty="0">
              <a:effectLst/>
              <a:latin typeface="__Inter_36bd41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Inter_36bd41"/>
              </a:rPr>
              <a:t>binomial: </a:t>
            </a:r>
            <a:r>
              <a:rPr lang="en-US" sz="2000" b="0" i="0" dirty="0">
                <a:effectLst/>
                <a:latin typeface="__Inter_36bd41"/>
              </a:rPr>
              <a:t>Assumes the response variable is binary (0 or 1, success or failure). The default link function is the logit link.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  <a:latin typeface="__Inter_36bd41"/>
              </a:rPr>
              <a:t>poisson</a:t>
            </a:r>
            <a:r>
              <a:rPr lang="en-US" sz="2000" b="1" i="0" dirty="0">
                <a:effectLst/>
                <a:latin typeface="__Inter_36bd41"/>
              </a:rPr>
              <a:t>: </a:t>
            </a:r>
            <a:r>
              <a:rPr lang="en-US" sz="2000" b="0" i="0" dirty="0">
                <a:effectLst/>
                <a:latin typeface="__Inter_36bd41"/>
              </a:rPr>
              <a:t>Assumes the response variable is a count variable. The default link function is the log link.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Inter_36bd41"/>
              </a:rPr>
              <a:t>gamma: </a:t>
            </a:r>
            <a:r>
              <a:rPr lang="en-US" sz="2000" b="0" i="0" dirty="0">
                <a:effectLst/>
                <a:latin typeface="__Inter_36bd41"/>
              </a:rPr>
              <a:t>Assumes the response variable is positive and continuous with a skewed distribution. The default link function is the inverse link.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 err="1">
                <a:effectLst/>
                <a:latin typeface="__Inter_36bd41"/>
              </a:rPr>
              <a:t>inverse.gaussian</a:t>
            </a:r>
            <a:r>
              <a:rPr lang="en-US" sz="2000" b="1" i="0" dirty="0">
                <a:effectLst/>
                <a:latin typeface="__Inter_36bd41"/>
              </a:rPr>
              <a:t>: </a:t>
            </a:r>
            <a:r>
              <a:rPr lang="en-US" sz="2000" b="0" i="0" dirty="0">
                <a:effectLst/>
                <a:latin typeface="__Inter_36bd41"/>
              </a:rPr>
              <a:t>Assumes the response variable is positive and continuous with a distribution similar to the Gaussian distribution but with a long right tail. The default link function is the inverse squared link.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__Inter_36bd41"/>
              </a:rPr>
              <a:t>quasi: </a:t>
            </a:r>
            <a:r>
              <a:rPr lang="en-US" sz="2000" b="0" i="0" dirty="0">
                <a:effectLst/>
                <a:latin typeface="__Inter_36bd41"/>
              </a:rPr>
              <a:t>Allows for flexible modeling of the mean-variance relationship when the distribution is not known.</a:t>
            </a:r>
          </a:p>
        </p:txBody>
      </p:sp>
    </p:spTree>
    <p:extLst>
      <p:ext uri="{BB962C8B-B14F-4D97-AF65-F5344CB8AC3E}">
        <p14:creationId xmlns:p14="http://schemas.microsoft.com/office/powerpoint/2010/main" val="176507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19E96-EEA6-3715-0433-E2A306569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7B8F62F-237D-84D8-5EDF-D567CB4B87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Diagnostic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CF20C-D0DB-F819-9534-6E0E78C50136}"/>
              </a:ext>
            </a:extLst>
          </p:cNvPr>
          <p:cNvSpPr txBox="1"/>
          <p:nvPr/>
        </p:nvSpPr>
        <p:spPr>
          <a:xfrm>
            <a:off x="502389" y="908410"/>
            <a:ext cx="648834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__Inter_36bd41"/>
              </a:rPr>
              <a:t>Diagnostic plots look at data </a:t>
            </a:r>
            <a:r>
              <a:rPr lang="en-US" sz="2000" b="1" dirty="0">
                <a:latin typeface="__Inter_36bd41"/>
              </a:rPr>
              <a:t>residuals</a:t>
            </a:r>
            <a:r>
              <a:rPr lang="en-US" sz="2000" dirty="0">
                <a:latin typeface="__Inter_36bd41"/>
              </a:rPr>
              <a:t>, which are differences between the observed values and the predicted values from a statistical model. They are the leftover, unexplained variation in the data after the model has been fitted.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__Inter_36bd41"/>
              </a:rPr>
              <a:t>Residuals vs Fitted: </a:t>
            </a:r>
            <a:r>
              <a:rPr lang="en-US" sz="2000" dirty="0">
                <a:latin typeface="__Inter_36bd41"/>
              </a:rPr>
              <a:t>Shows the relationship between the residuals and the fitted values (the predicted values) from the model. Identifies non-linearity, unequal variances, or the need for transformations.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__Inter_36bd41"/>
              </a:rPr>
              <a:t>QQ (Quantile-Quantile): </a:t>
            </a:r>
            <a:r>
              <a:rPr lang="en-US" sz="2000" dirty="0">
                <a:latin typeface="__Inter_36bd41"/>
              </a:rPr>
              <a:t>Compares the distribution of the residuals to a normal distribution. If the residuals are normally distributed, the points on the plot will fall along a straight line. Identifies non-normality.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__Inter_36bd41"/>
              </a:rPr>
              <a:t>Scale-Location:</a:t>
            </a:r>
            <a:r>
              <a:rPr lang="en-US" sz="2000" dirty="0">
                <a:latin typeface="__Inter_36bd41"/>
              </a:rPr>
              <a:t> Shows the square root of the standardized residuals plotted against the fitted values. Identifies unequal variances.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__Inter_36bd41"/>
              </a:rPr>
              <a:t>Cook's Distance: </a:t>
            </a:r>
            <a:r>
              <a:rPr lang="en-US" sz="2000" dirty="0">
                <a:latin typeface="__Inter_36bd41"/>
              </a:rPr>
              <a:t>Cook's distance is a measure of the influence of each data point on the model. Points with high Cook's distance values may be influential observations.</a:t>
            </a:r>
          </a:p>
        </p:txBody>
      </p:sp>
      <p:pic>
        <p:nvPicPr>
          <p:cNvPr id="3" name="Picture 2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8617E143-1E04-4594-8F64-2BF53635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79" y="3684613"/>
            <a:ext cx="2639827" cy="276119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41279A-125F-24F3-F9D6-B2E195EA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201" y="908410"/>
            <a:ext cx="2661799" cy="2776203"/>
          </a:xfrm>
          <a:prstGeom prst="rect">
            <a:avLst/>
          </a:prstGeom>
        </p:spPr>
      </p:pic>
      <p:pic>
        <p:nvPicPr>
          <p:cNvPr id="8" name="Picture 7" descr="A graph with a line and numbers&#10;&#10;Description automatically generated with medium confidence">
            <a:extLst>
              <a:ext uri="{FF2B5EF4-FFF2-40B4-BE49-F238E27FC236}">
                <a16:creationId xmlns:a16="http://schemas.microsoft.com/office/drawing/2014/main" id="{2A5F3887-75DB-9D88-DBB2-CB887DD29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648" y="923415"/>
            <a:ext cx="2669158" cy="2761198"/>
          </a:xfrm>
          <a:prstGeom prst="rect">
            <a:avLst/>
          </a:prstGeom>
        </p:spPr>
      </p:pic>
      <p:pic>
        <p:nvPicPr>
          <p:cNvPr id="10" name="Picture 9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01AF9F9-74B3-CA57-E2FE-559DDD8EC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0201" y="3684613"/>
            <a:ext cx="2609900" cy="27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4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01219-CB6C-BBBF-CB92-AB55AA7D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E6B36D9-3B1B-4D1F-4E01-EB77BB1C81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Residuals vs fitted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1EE8F-448C-9F5F-2EE3-263E75888672}"/>
              </a:ext>
            </a:extLst>
          </p:cNvPr>
          <p:cNvSpPr txBox="1"/>
          <p:nvPr/>
        </p:nvSpPr>
        <p:spPr>
          <a:xfrm>
            <a:off x="502389" y="908410"/>
            <a:ext cx="10519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__Inter_36bd41"/>
              </a:rPr>
              <a:t>Residuals vs Fitted: </a:t>
            </a:r>
            <a:r>
              <a:rPr lang="en-US" sz="2000" dirty="0">
                <a:latin typeface="__Inter_36bd41"/>
              </a:rPr>
              <a:t>Shows the relationship between the residuals and the fitted values (the predicted values) from the model. Identifies non-linearity, unequal variances, or the need for transformations.</a:t>
            </a:r>
          </a:p>
        </p:txBody>
      </p:sp>
      <p:pic>
        <p:nvPicPr>
          <p:cNvPr id="9" name="Picture 8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0F273BD-BAB7-136A-7D5E-F3D4300BA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75" y="2154699"/>
            <a:ext cx="7772400" cy="35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D5E8-362D-B7E6-E7AC-6E44DD6D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636C007-E6C9-1EAB-119F-1EA9F2B9E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QQ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47B1E-8F01-5563-970B-29F1B460AB37}"/>
              </a:ext>
            </a:extLst>
          </p:cNvPr>
          <p:cNvSpPr txBox="1"/>
          <p:nvPr/>
        </p:nvSpPr>
        <p:spPr>
          <a:xfrm>
            <a:off x="502389" y="908410"/>
            <a:ext cx="105195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__Inter_36bd41"/>
              </a:rPr>
              <a:t>QQ (Quantile-Quantile): </a:t>
            </a:r>
            <a:r>
              <a:rPr lang="en-US" sz="2000" dirty="0">
                <a:latin typeface="__Inter_36bd41"/>
              </a:rPr>
              <a:t>Compares the distribution of the residuals to a normal distribution. If the residuals are normally distributed, the points on the plot will fall along a straight line. Identifies non-normality.</a:t>
            </a: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AECDE43-18B8-436C-66A8-B2CE22F4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0" y="2210765"/>
            <a:ext cx="3582917" cy="3285468"/>
          </a:xfrm>
          <a:prstGeom prst="rect">
            <a:avLst/>
          </a:prstGeom>
        </p:spPr>
      </p:pic>
      <p:pic>
        <p:nvPicPr>
          <p:cNvPr id="6" name="Picture 5" descr="A graph with points and numbers&#10;&#10;Description automatically generated">
            <a:extLst>
              <a:ext uri="{FF2B5EF4-FFF2-40B4-BE49-F238E27FC236}">
                <a16:creationId xmlns:a16="http://schemas.microsoft.com/office/drawing/2014/main" id="{581EBF99-AB77-4E76-BBCA-7730BFB3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203" y="2485366"/>
            <a:ext cx="3729695" cy="3089523"/>
          </a:xfrm>
          <a:prstGeom prst="rect">
            <a:avLst/>
          </a:prstGeom>
        </p:spPr>
      </p:pic>
      <p:pic>
        <p:nvPicPr>
          <p:cNvPr id="8" name="Picture 7" descr="A graph with dots on it&#10;&#10;Description automatically generated">
            <a:extLst>
              <a:ext uri="{FF2B5EF4-FFF2-40B4-BE49-F238E27FC236}">
                <a16:creationId xmlns:a16="http://schemas.microsoft.com/office/drawing/2014/main" id="{348C4B06-25A3-F486-DB69-44EA82B95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94" y="2485367"/>
            <a:ext cx="3913396" cy="3089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901C2-AAFA-06C7-A8EB-BA88A10221BB}"/>
              </a:ext>
            </a:extLst>
          </p:cNvPr>
          <p:cNvSpPr txBox="1"/>
          <p:nvPr/>
        </p:nvSpPr>
        <p:spPr>
          <a:xfrm>
            <a:off x="5486400" y="5496233"/>
            <a:ext cx="136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F6549-A474-C160-1CF3-2F52B1F1A2A8}"/>
              </a:ext>
            </a:extLst>
          </p:cNvPr>
          <p:cNvSpPr txBox="1"/>
          <p:nvPr/>
        </p:nvSpPr>
        <p:spPr>
          <a:xfrm>
            <a:off x="9561871" y="5511604"/>
            <a:ext cx="16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Extreme values</a:t>
            </a:r>
          </a:p>
        </p:txBody>
      </p:sp>
    </p:spTree>
    <p:extLst>
      <p:ext uri="{BB962C8B-B14F-4D97-AF65-F5344CB8AC3E}">
        <p14:creationId xmlns:p14="http://schemas.microsoft.com/office/powerpoint/2010/main" val="386576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6B56-CF78-E2A3-1EA5-41D80525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6B6D000-977D-FB70-BAD9-25864F59BA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Scale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4CCDA-95E2-4C59-B5F4-6DB1FE57EEC3}"/>
              </a:ext>
            </a:extLst>
          </p:cNvPr>
          <p:cNvSpPr txBox="1"/>
          <p:nvPr/>
        </p:nvSpPr>
        <p:spPr>
          <a:xfrm>
            <a:off x="502389" y="908410"/>
            <a:ext cx="10519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__Inter_36bd41"/>
              </a:rPr>
              <a:t>Scale-Location:</a:t>
            </a:r>
            <a:r>
              <a:rPr lang="en-US" sz="2000" dirty="0">
                <a:latin typeface="__Inter_36bd41"/>
              </a:rPr>
              <a:t> Shows the square root of the standardized residuals plotted against the fitted values. Identifies unequal variances.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21069-9366-3505-AEEC-46F3CCAF5062}"/>
              </a:ext>
            </a:extLst>
          </p:cNvPr>
          <p:cNvSpPr txBox="1"/>
          <p:nvPr/>
        </p:nvSpPr>
        <p:spPr>
          <a:xfrm>
            <a:off x="6980100" y="5580258"/>
            <a:ext cx="17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heteroscedastic</a:t>
            </a:r>
          </a:p>
        </p:txBody>
      </p:sp>
      <p:pic>
        <p:nvPicPr>
          <p:cNvPr id="5" name="Picture 4" descr="A comparison of a comparison of a model&#10;&#10;Description automatically generated with medium confidence">
            <a:extLst>
              <a:ext uri="{FF2B5EF4-FFF2-40B4-BE49-F238E27FC236}">
                <a16:creationId xmlns:a16="http://schemas.microsoft.com/office/drawing/2014/main" id="{0C8B614E-9AEF-35AA-C4EB-17FF6B1B5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75" y="1787013"/>
            <a:ext cx="7772400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D09D0-8EE0-2B89-B1FD-AD5F3F06002F}"/>
              </a:ext>
            </a:extLst>
          </p:cNvPr>
          <p:cNvSpPr txBox="1"/>
          <p:nvPr/>
        </p:nvSpPr>
        <p:spPr>
          <a:xfrm>
            <a:off x="3254312" y="5580258"/>
            <a:ext cx="158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homoscedastic</a:t>
            </a:r>
          </a:p>
        </p:txBody>
      </p:sp>
    </p:spTree>
    <p:extLst>
      <p:ext uri="{BB962C8B-B14F-4D97-AF65-F5344CB8AC3E}">
        <p14:creationId xmlns:p14="http://schemas.microsoft.com/office/powerpoint/2010/main" val="125640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7A490-0ACA-C298-6B31-E323BC95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CCC62D7-FD06-4A12-53E0-0A8DC637D9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__Inter_36bd41"/>
              </a:rPr>
              <a:t>Cook’s distance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34490-2D05-12B4-8E28-AF10F45A0086}"/>
              </a:ext>
            </a:extLst>
          </p:cNvPr>
          <p:cNvSpPr txBox="1"/>
          <p:nvPr/>
        </p:nvSpPr>
        <p:spPr>
          <a:xfrm>
            <a:off x="502389" y="908410"/>
            <a:ext cx="10519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__Inter_36bd41"/>
              </a:rPr>
              <a:t>Cook's Distance: </a:t>
            </a:r>
            <a:r>
              <a:rPr lang="en-US" sz="2000" dirty="0">
                <a:latin typeface="__Inter_36bd41"/>
              </a:rPr>
              <a:t>Cook's distance is a measure of the influence of each data point on the model. Points with high Cook's distance values may be influential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__Inter_36bd41"/>
              </a:rPr>
              <a:t>&gt; 1.0 correspond to clearly influential points,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__Inter_36bd41"/>
              </a:rPr>
              <a:t>&gt; 0.5 have some influence 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__Inter_36bd41"/>
              </a:rPr>
              <a:t>&lt; 0.5 indicate points that are not influential</a:t>
            </a:r>
          </a:p>
        </p:txBody>
      </p:sp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4457B56-7D25-7656-512A-04157357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99" y="2614404"/>
            <a:ext cx="3940892" cy="41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9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4C83-622E-88B0-2D63-A9FDD08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1880-7FDA-D508-92B1-6200FEA3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Principle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32290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13118</TotalTime>
  <Words>1206</Words>
  <Application>Microsoft Macintosh PowerPoint</Application>
  <PresentationFormat>Widescreen</PresentationFormat>
  <Paragraphs>92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__Inter_36bd41</vt:lpstr>
      <vt:lpstr>Arial</vt:lpstr>
      <vt:lpstr>Calibri</vt:lpstr>
      <vt:lpstr>Calibri Light</vt:lpstr>
      <vt:lpstr>Tahoma</vt:lpstr>
      <vt:lpstr>Times</vt:lpstr>
      <vt:lpstr>Office Theme</vt:lpstr>
      <vt:lpstr>CPBP 8306:  Statistics &amp; visualization day 2</vt:lpstr>
      <vt:lpstr>Generalized linear model</vt:lpstr>
      <vt:lpstr>Generalized linear model</vt:lpstr>
      <vt:lpstr>Diagnostic plots</vt:lpstr>
      <vt:lpstr>Residuals vs fitted</vt:lpstr>
      <vt:lpstr>QQ plot</vt:lpstr>
      <vt:lpstr>Scale location</vt:lpstr>
      <vt:lpstr>Cook’s distance</vt:lpstr>
      <vt:lpstr>Principle component analysis</vt:lpstr>
      <vt:lpstr>Principle component analysis</vt:lpstr>
      <vt:lpstr>Principle component analysis</vt:lpstr>
      <vt:lpstr>Principle component analysis</vt:lpstr>
      <vt:lpstr>Principle component analysis</vt:lpstr>
      <vt:lpstr>Principle component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142</cp:revision>
  <dcterms:created xsi:type="dcterms:W3CDTF">2022-08-02T18:04:34Z</dcterms:created>
  <dcterms:modified xsi:type="dcterms:W3CDTF">2024-10-23T20:09:03Z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